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85" r:id="rId9"/>
    <p:sldId id="286" r:id="rId10"/>
    <p:sldId id="260" r:id="rId11"/>
    <p:sldId id="287" r:id="rId12"/>
    <p:sldId id="261" r:id="rId13"/>
    <p:sldId id="262" r:id="rId14"/>
    <p:sldId id="264" r:id="rId15"/>
    <p:sldId id="265" r:id="rId16"/>
    <p:sldId id="266" r:id="rId17"/>
    <p:sldId id="267" r:id="rId18"/>
    <p:sldId id="268" r:id="rId19"/>
    <p:sldId id="269" r:id="rId20"/>
    <p:sldId id="270" r:id="rId21"/>
    <p:sldId id="288"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2" autoAdjust="0"/>
    <p:restoredTop sz="84495" autoAdjust="0"/>
  </p:normalViewPr>
  <p:slideViewPr>
    <p:cSldViewPr snapToGrid="0">
      <p:cViewPr varScale="1">
        <p:scale>
          <a:sx n="60" d="100"/>
          <a:sy n="60" d="100"/>
        </p:scale>
        <p:origin x="-1328"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19/02/16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19/02/16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a:t>
            </a:r>
            <a:r>
              <a:rPr lang="en-US" sz="1200" kern="1200" dirty="0" smtClean="0">
                <a:solidFill>
                  <a:schemeClr val="tx1"/>
                </a:solidFill>
                <a:effectLst/>
                <a:latin typeface="Arial" panose="020B0604020202020204" pitchFamily="34" charset="0"/>
                <a:ea typeface="+mn-ea"/>
                <a:cs typeface="Arial" panose="020B0604020202020204" pitchFamily="34" charset="0"/>
              </a:rPr>
              <a:t>supposed </a:t>
            </a:r>
            <a:r>
              <a:rPr lang="en-US" baseline="0" dirty="0" smtClean="0"/>
              <a:t>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Let's </a:t>
            </a:r>
            <a:r>
              <a:rPr lang="en-US" dirty="0" smtClean="0"/>
              <a:t>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hyperlink" Target="https://docs.chef.io/chef_client.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a:xfrm>
            <a:off x="3013752" y="3506118"/>
            <a:ext cx="12962331" cy="3346421"/>
          </a:xfrm>
        </p:spPr>
        <p:txBody>
          <a:bodyPr/>
          <a:lstStyle/>
          <a:p>
            <a:r>
              <a:rPr lang="en-US" sz="3200" dirty="0" smtClean="0"/>
              <a:t>In local mode, we need to provide a list of recipes to apply to the system. This is called a </a:t>
            </a:r>
            <a:r>
              <a:rPr lang="en-US" sz="3200" b="1" dirty="0" smtClean="0">
                <a:solidFill>
                  <a:schemeClr val="accent4"/>
                </a:solidFill>
              </a:rPr>
              <a:t>run list</a:t>
            </a:r>
            <a:r>
              <a:rPr lang="en-US" sz="3200" dirty="0" smtClean="0"/>
              <a:t>. A run list is an ordered collection of recipes to execute.</a:t>
            </a:r>
          </a:p>
          <a:p>
            <a:endParaRPr lang="en-US" sz="3200" dirty="0" smtClean="0"/>
          </a:p>
          <a:p>
            <a:r>
              <a:rPr lang="en-US" sz="3200" dirty="0" smtClean="0"/>
              <a:t>Each recipe in the run list must be addressed with the format </a:t>
            </a:r>
            <a:r>
              <a:rPr lang="en-US" sz="3200" dirty="0" smtClean="0">
                <a:latin typeface="+mj-lt"/>
                <a:cs typeface="Courier New" panose="02070309020205020404" pitchFamily="49" charset="0"/>
              </a:rPr>
              <a:t>recipe[COOKBOOK::RECIPE]</a:t>
            </a:r>
            <a:r>
              <a:rPr lang="en-US" sz="3200" dirty="0" smtClean="0">
                <a:latin typeface="+mj-lt"/>
              </a:rPr>
              <a:t>.</a:t>
            </a:r>
          </a:p>
          <a:p>
            <a:endParaRPr lang="en-US" sz="3200" dirty="0">
              <a:latin typeface="+mj-lt"/>
              <a:cs typeface="Courier New" panose="02070309020205020404" pitchFamily="49" charset="0"/>
            </a:endParaRPr>
          </a:p>
          <a:p>
            <a:r>
              <a:rPr lang="en-US" sz="3200" dirty="0" smtClean="0">
                <a:latin typeface="+mj-lt"/>
                <a:cs typeface="Courier New" panose="02070309020205020404" pitchFamily="49" charset="0"/>
              </a:rPr>
              <a:t>To use this format the cookbooks must be under a directory called 'cookbooks'</a:t>
            </a:r>
            <a:endParaRPr lang="en-US" sz="3200"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10</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r>
              <a:rPr lang="en-US" dirty="0" smtClean="0"/>
              <a:t>~/chef-repo</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a:t>
            </a:r>
            <a:r>
              <a:rPr lang="en-US" sz="3100" dirty="0"/>
              <a:t>-</a:t>
            </a:r>
            <a:r>
              <a:rPr lang="en-US" sz="3100" dirty="0" smtClean="0"/>
              <a:t>z -</a:t>
            </a:r>
            <a:r>
              <a:rPr lang="en-US" sz="3100" dirty="0" smtClean="0"/>
              <a:t>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a:t>
            </a:r>
            <a:r>
              <a:rPr lang="en-US" sz="3000" dirty="0"/>
              <a:t>-</a:t>
            </a:r>
            <a:r>
              <a:rPr lang="en-US" sz="3000" dirty="0" smtClean="0"/>
              <a:t>z </a:t>
            </a:r>
            <a:r>
              <a:rPr lang="en-US" sz="3000" dirty="0" smtClean="0"/>
              <a:t>-</a:t>
            </a:r>
            <a:r>
              <a:rPr lang="en-US" sz="3000" dirty="0"/>
              <a:t>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87082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887768" cy="1390107"/>
          </a:xfrm>
        </p:spPr>
        <p:txBody>
          <a:bodyPr/>
          <a:lstStyle/>
          <a:p>
            <a:r>
              <a:rPr lang="en-US" sz="2500" dirty="0" smtClean="0"/>
              <a:t>$ sudo chef-client </a:t>
            </a:r>
            <a:r>
              <a:rPr lang="en-US" sz="2500" dirty="0" smtClean="0"/>
              <a:t>–</a:t>
            </a:r>
            <a:r>
              <a:rPr lang="en-US" sz="2500" dirty="0" err="1" smtClean="0"/>
              <a:t>z</a:t>
            </a:r>
            <a:r>
              <a:rPr lang="en-US" sz="2500" dirty="0" err="1" smtClean="0"/>
              <a:t>r</a:t>
            </a:r>
            <a:r>
              <a:rPr lang="en-US" sz="2500" dirty="0" smtClean="0"/>
              <a:t> </a:t>
            </a:r>
            <a:r>
              <a:rPr lang="en-US" sz="2500" dirty="0" smtClean="0"/>
              <a:t>"recipe[apache::server],recipe[workstation::setup]"</a:t>
            </a:r>
            <a:endParaRPr lang="en-US" sz="25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87082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887768" cy="1390107"/>
          </a:xfrm>
        </p:spPr>
        <p:txBody>
          <a:bodyPr/>
          <a:lstStyle/>
          <a:p>
            <a:r>
              <a:rPr lang="en-US" sz="2500" dirty="0" smtClean="0"/>
              <a:t>$ sudo chef-client </a:t>
            </a:r>
            <a:r>
              <a:rPr lang="en-US" sz="2500" dirty="0" smtClean="0"/>
              <a:t>–</a:t>
            </a:r>
            <a:r>
              <a:rPr lang="en-US" sz="2500" dirty="0" err="1" smtClean="0"/>
              <a:t>z</a:t>
            </a:r>
            <a:r>
              <a:rPr lang="en-US" sz="2500" dirty="0" err="1" smtClean="0"/>
              <a:t>r</a:t>
            </a:r>
            <a:r>
              <a:rPr lang="en-US" sz="2500" dirty="0" smtClean="0"/>
              <a:t> </a:t>
            </a:r>
            <a:r>
              <a:rPr lang="en-US" sz="2500" dirty="0" smtClean="0"/>
              <a:t>"recipe[apache::server],recipe[workstation::setup]"</a:t>
            </a:r>
            <a:endParaRPr lang="en-US" sz="25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
        <p:nvSpPr>
          <p:cNvPr id="7" name="Line Callout 1 6"/>
          <p:cNvSpPr/>
          <p:nvPr/>
        </p:nvSpPr>
        <p:spPr bwMode="auto">
          <a:xfrm>
            <a:off x="9186332" y="5101167"/>
            <a:ext cx="3767668" cy="1397000"/>
          </a:xfrm>
          <a:prstGeom prst="borderCallout1">
            <a:avLst>
              <a:gd name="adj1" fmla="val 18750"/>
              <a:gd name="adj2" fmla="val -8333"/>
              <a:gd name="adj3" fmla="val -199621"/>
              <a:gd name="adj4" fmla="val -100275"/>
            </a:avLst>
          </a:prstGeom>
          <a:noFill/>
          <a:ln w="127000">
            <a:solidFill>
              <a:schemeClr val="accent1"/>
            </a:solidFill>
            <a:headEnd type="none" w="med" len="med"/>
            <a:tailEnd type="triangl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Note the flags '-z –r' are combined into '-</a:t>
            </a:r>
            <a:r>
              <a:rPr lang="en-US" sz="2400" dirty="0" err="1" smtClean="0">
                <a:gradFill>
                  <a:gsLst>
                    <a:gs pos="0">
                      <a:srgbClr val="FFFFFF"/>
                    </a:gs>
                    <a:gs pos="100000">
                      <a:srgbClr val="FFFFFF"/>
                    </a:gs>
                  </a:gsLst>
                  <a:lin ang="5400000" scaled="0"/>
                </a:gradFill>
              </a:rPr>
              <a:t>zr</a:t>
            </a:r>
            <a:r>
              <a:rPr lang="en-US" sz="2400" dirty="0" smtClean="0">
                <a:gradFill>
                  <a:gsLst>
                    <a:gs pos="0">
                      <a:srgbClr val="FFFFFF"/>
                    </a:gs>
                    <a:gs pos="100000">
                      <a:srgbClr val="FFFFFF"/>
                    </a:gs>
                  </a:gsLst>
                  <a:lin ang="5400000" scaled="0"/>
                </a:gradFill>
              </a:rPr>
              <a:t>'!</a:t>
            </a:r>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81935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t>
            </a:r>
            <a:r>
              <a:rPr lang="en-US" dirty="0" smtClean="0"/>
              <a:t>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/workstation/recipes/default.rb</a:t>
            </a:r>
            <a:endParaRPr lang="en-US" dirty="0"/>
          </a:p>
        </p:txBody>
      </p:sp>
      <p:sp>
        <p:nvSpPr>
          <p:cNvPr id="8" name="Text Placeholder 7"/>
          <p:cNvSpPr>
            <a:spLocks noGrp="1"/>
          </p:cNvSpPr>
          <p:nvPr>
            <p:ph type="body" sz="quarter" idx="13"/>
          </p:nvPr>
        </p:nvSpPr>
        <p:spPr>
          <a:xfrm>
            <a:off x="1135042" y="573567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a:t>
            </a:r>
            <a:r>
              <a:rPr lang="en-US" sz="3200" dirty="0" smtClean="0"/>
              <a:t>client -</a:t>
            </a:r>
            <a:r>
              <a:rPr lang="en-US" sz="3200" dirty="0" err="1" smtClean="0"/>
              <a:t>zr</a:t>
            </a:r>
            <a:r>
              <a:rPr lang="en-US" sz="3200" dirty="0" smtClean="0"/>
              <a:t> </a:t>
            </a:r>
            <a:r>
              <a:rPr lang="en-US" sz="3200" dirty="0" smtClean="0"/>
              <a:t>"recipe[workstation]"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a:t>
            </a:r>
            <a:r>
              <a:rPr lang="en-US" sz="3200" dirty="0" smtClean="0"/>
              <a:t>-</a:t>
            </a:r>
            <a:r>
              <a:rPr lang="en-US" sz="3200" dirty="0" err="1" smtClean="0"/>
              <a:t>zr</a:t>
            </a:r>
            <a:r>
              <a:rPr lang="en-US" sz="3200" dirty="0" smtClean="0"/>
              <a:t> </a:t>
            </a:r>
            <a:r>
              <a:rPr lang="en-US" sz="3200" dirty="0" smtClean="0"/>
              <a:t>"recipe[apache]"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20750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Up until now we have ran chef-client on individual recipe .</a:t>
            </a:r>
            <a:r>
              <a:rPr lang="en-US" dirty="0" err="1" smtClean="0">
                <a:latin typeface="+mj-lt"/>
              </a:rPr>
              <a:t>rb</a:t>
            </a:r>
            <a:r>
              <a:rPr lang="en-US" dirty="0" smtClean="0">
                <a:latin typeface="+mj-lt"/>
              </a:rPr>
              <a:t> files at the command line.</a:t>
            </a:r>
          </a:p>
          <a:p>
            <a:endParaRPr lang="en-US" dirty="0">
              <a:latin typeface="+mj-lt"/>
            </a:endParaRPr>
          </a:p>
          <a:p>
            <a:r>
              <a:rPr lang="en-US" dirty="0" smtClean="0">
                <a:latin typeface="+mj-lt"/>
              </a:rPr>
              <a:t>But what if we need to run multiple recipes – we cannot add multiple paths/to/.</a:t>
            </a:r>
            <a:r>
              <a:rPr lang="en-US" dirty="0" err="1" smtClean="0">
                <a:latin typeface="+mj-lt"/>
              </a:rPr>
              <a:t>rb</a:t>
            </a:r>
            <a:r>
              <a:rPr lang="en-US" dirty="0" smtClean="0">
                <a:latin typeface="+mj-lt"/>
              </a:rPr>
              <a:t>/files</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5</a:t>
            </a:fld>
            <a:endParaRPr lang="en-US" dirty="0"/>
          </a:p>
        </p:txBody>
      </p:sp>
      <p:sp>
        <p:nvSpPr>
          <p:cNvPr id="4" name="Content Placeholder 3"/>
          <p:cNvSpPr>
            <a:spLocks noGrp="1"/>
          </p:cNvSpPr>
          <p:nvPr>
            <p:ph sz="quarter" idx="4294967295"/>
          </p:nvPr>
        </p:nvSpPr>
        <p:spPr>
          <a:xfrm>
            <a:off x="3929890"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2816852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a:t>
            </a:r>
            <a:r>
              <a:rPr lang="en-US" sz="4400" dirty="0" smtClean="0"/>
              <a:t>Apply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a:t>
            </a:r>
            <a:r>
              <a:rPr lang="en-US" sz="3100" dirty="0" smtClean="0"/>
              <a:t>[cookbook::recipe]</a:t>
            </a:r>
            <a:r>
              <a:rPr lang="en-US" sz="3100" dirty="0"/>
              <a:t>"</a:t>
            </a:r>
          </a:p>
        </p:txBody>
      </p:sp>
      <p:sp>
        <p:nvSpPr>
          <p:cNvPr id="4" name="Content Placeholder 3"/>
          <p:cNvSpPr>
            <a:spLocks noGrp="1"/>
          </p:cNvSpPr>
          <p:nvPr>
            <p:ph sz="quarter" idx="12"/>
          </p:nvPr>
        </p:nvSpPr>
        <p:spPr>
          <a:xfrm>
            <a:off x="609912" y="4999858"/>
            <a:ext cx="15366171" cy="3408420"/>
          </a:xfrm>
        </p:spPr>
        <p:txBody>
          <a:bodyPr/>
          <a:lstStyle/>
          <a:p>
            <a:r>
              <a:rPr lang="en-US" sz="4400" dirty="0" smtClean="0"/>
              <a:t>Use chef-client with '-r' flag to specify the recipe run as </a:t>
            </a:r>
            <a:r>
              <a:rPr lang="en-US" sz="4400" dirty="0" smtClean="0"/>
              <a:t>'cookbook::recipe' instead of path/to/</a:t>
            </a:r>
            <a:r>
              <a:rPr lang="en-US" sz="4400" dirty="0" err="1" smtClean="0"/>
              <a:t>recipe.rb</a:t>
            </a:r>
            <a:endParaRPr lang="en-US" sz="4400" dirty="0" smtClean="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a:xfrm>
            <a:off x="609912" y="4999858"/>
            <a:ext cx="15366171" cy="3408420"/>
          </a:xfrm>
        </p:spPr>
        <p:txBody>
          <a:bodyPr/>
          <a:lstStyle/>
          <a:p>
            <a:r>
              <a:rPr lang="en-US" sz="4400" dirty="0" smtClean="0"/>
              <a:t>Applying </a:t>
            </a:r>
            <a:r>
              <a:rPr lang="en-US" sz="4400" dirty="0"/>
              <a:t>the following recipes locally</a:t>
            </a:r>
            <a:r>
              <a:rPr lang="en-US" sz="4400" dirty="0" smtClean="0"/>
              <a:t>:</a:t>
            </a:r>
          </a:p>
          <a:p>
            <a:endParaRPr lang="en-US" sz="4400" dirty="0"/>
          </a:p>
          <a:p>
            <a:pPr lvl="1"/>
            <a:r>
              <a:rPr lang="en-US" dirty="0" smtClean="0"/>
              <a:t>The </a:t>
            </a:r>
            <a:r>
              <a:rPr lang="en-US" dirty="0" smtClean="0"/>
              <a:t>'setup'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769868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15475</TotalTime>
  <Words>3842</Words>
  <Application>Microsoft Macintosh PowerPoint</Application>
  <PresentationFormat>Custom</PresentationFormat>
  <Paragraphs>371</Paragraphs>
  <Slides>31</Slides>
  <Notes>31</Notes>
  <HiddenSlides>2</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ChefDk3.2Template</vt:lpstr>
      <vt:lpstr>chef-client</vt:lpstr>
      <vt:lpstr>Objectives</vt:lpstr>
      <vt:lpstr>chef-apply</vt:lpstr>
      <vt:lpstr>chef-client</vt:lpstr>
      <vt:lpstr>chef-client</vt:lpstr>
      <vt:lpstr>Demo: Using 'chef-client' to Apply Recipes</vt:lpstr>
      <vt:lpstr>Demo: Using 'chef-client' to Locally Apply Recipes</vt:lpstr>
      <vt:lpstr>Demo: Using 'chef-client' to Locally Apply Recipes</vt:lpstr>
      <vt:lpstr>Demo: Using 'chef-client' to Locally Apply Recipes</vt:lpstr>
      <vt:lpstr>-r "recipe[COOKBOOK::RECIPE]"</vt:lpstr>
      <vt:lpstr>Group Exercise: Return Home First</vt:lpstr>
      <vt:lpstr>GE: Apply the 'apache::server' Recipe Locally</vt:lpstr>
      <vt:lpstr>GE: Create Cookbooks Dir and Move the Cookbooks</vt:lpstr>
      <vt:lpstr>GE: Apply the Cookbook Recipe Locally</vt:lpstr>
      <vt:lpstr>GE: Apply the Cookbook Recipe Locally</vt:lpstr>
      <vt:lpstr>GE: Apply Both Recipes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1907</cp:revision>
  <cp:lastPrinted>2015-02-07T23:49:10Z</cp:lastPrinted>
  <dcterms:created xsi:type="dcterms:W3CDTF">2012-09-13T17:36:07Z</dcterms:created>
  <dcterms:modified xsi:type="dcterms:W3CDTF">2016-02-19T18:02:10Z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